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notesMasterIdLst>
    <p:notesMasterId r:id="rId2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2201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828800"/>
            <a:ext cx="80467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dirty="0">
                <a:solidFill>
                  <a:srgbClr val="F2EDE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Procure Wine Merchants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48640" y="2651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A9CF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Portfolio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48640" y="4206240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D918A"/>
                </a:solidFill>
              </a:rPr>
              <a:t>27 approved wines · price level C · generated 31 August 2026 at 12:38 am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Battistelle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Soave, Italy</a:t>
            </a:r>
            <a:endParaRPr lang="en-US" sz="1100" dirty="0"/>
          </a:p>
        </p:txBody>
      </p:sp>
      <p:graphicFrame>
        <p:nvGraphicFramePr>
          <p:cNvPr id="1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Soave Classico Battistelle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LB-SOA23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$30.64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Jamelles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Pays d'Oc, France</a:t>
            </a:r>
            <a:endParaRPr lang="en-US" sz="11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LJ-CHA23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$25.68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Marangona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Lugana, Italy</a:t>
            </a:r>
            <a:endParaRPr lang="en-US" sz="1100" dirty="0"/>
          </a:p>
        </p:txBody>
      </p:sp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Lugana Cemento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M-LUG21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$20.91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Mirabeau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Provence, France</a:t>
            </a:r>
            <a:endParaRPr lang="en-US" sz="1100" dirty="0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Forever Summer Rosé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M-FOR24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$35.21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Gin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M-ROSNV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$27.06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Paddy Borthwick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Wairarapa, New Zealand</a:t>
            </a:r>
            <a:endParaRPr lang="en-US" sz="11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'Left Hand' Pinot Noir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2019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PB-LEF19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$38.63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Paxton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McLaren Vale, Australia</a:t>
            </a:r>
            <a:endParaRPr lang="en-US" sz="11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NOW Shiraz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P-NOW24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$40.16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Pizzolato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Veneto, Italy</a:t>
            </a:r>
            <a:endParaRPr lang="en-US" sz="11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Organic Alcohol-Free Sparkling Rose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NV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P-ORGNV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$35.64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Poderi Cellario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Piedmont, Italy</a:t>
            </a:r>
            <a:endParaRPr lang="en-US" sz="1100" dirty="0"/>
          </a:p>
        </p:txBody>
      </p:sp>
      <p:graphicFrame>
        <p:nvGraphicFramePr>
          <p:cNvPr id="1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'Duzat' Dolcetto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PC-DUZ24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$41.19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Poggio Anima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Sicily, Italy</a:t>
            </a:r>
            <a:endParaRPr lang="en-US" sz="11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Grillo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PA-GRI23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$33.93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Sister's Run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Barossa, Australia</a:t>
            </a:r>
            <a:endParaRPr lang="en-US" sz="11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Barossa Cabernet Sauvignon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SSR-BAR23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$28.33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Brewer-Clifton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USA</a:t>
            </a:r>
            <a:endParaRPr lang="en-US" sz="1100" dirty="0"/>
          </a:p>
        </p:txBody>
      </p:sp>
      <p:graphicFrame>
        <p:nvGraphicFramePr>
          <p:cNvPr id="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Sta. Rita Hills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BC-STANV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$32.70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Smoking Loon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USA</a:t>
            </a:r>
            <a:endParaRPr lang="en-US" sz="1100" dirty="0"/>
          </a:p>
        </p:txBody>
      </p:sp>
      <p:graphicFrame>
        <p:nvGraphicFramePr>
          <p:cNvPr id="21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SL-CHA22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$34.22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Te Kano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Central Otago, New Zealand</a:t>
            </a:r>
            <a:endParaRPr lang="en-US" sz="11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'Land' Bannockburn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TK-LAN21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$27.06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Two Rivers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Marlborough, New Zealand</a:t>
            </a:r>
            <a:endParaRPr lang="en-US" sz="1100" dirty="0"/>
          </a:p>
        </p:txBody>
      </p:sp>
      <p:graphicFrame>
        <p:nvGraphicFramePr>
          <p:cNvPr id="2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'Brookby Hill' Pinot Noir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TR-BRO23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$25.57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Ultimate Provence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Provence, France</a:t>
            </a:r>
            <a:endParaRPr lang="en-US" sz="1100" dirty="0"/>
          </a:p>
        </p:txBody>
      </p:sp>
      <p:graphicFrame>
        <p:nvGraphicFramePr>
          <p:cNvPr id="2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Magnum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UP-ROS25-MAG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$73.99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Vicentini Agostino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Soave, Italy</a:t>
            </a:r>
            <a:endParaRPr lang="en-US" sz="1100" dirty="0"/>
          </a:p>
        </p:txBody>
      </p:sp>
      <p:graphicFrame>
        <p:nvGraphicFramePr>
          <p:cNvPr id="2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Soave Superiore Il Casal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VA-SOA20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$22.10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Xavier Vignon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Turkey</a:t>
            </a:r>
            <a:endParaRPr lang="en-US" sz="1100" dirty="0"/>
          </a:p>
        </p:txBody>
      </p:sp>
      <p:graphicFrame>
        <p:nvGraphicFramePr>
          <p:cNvPr id="2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Barbare Organic Turkish Red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XV-BARNV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$39.98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BRILLA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Veneto, Italy</a:t>
            </a:r>
            <a:endParaRPr lang="en-US" sz="11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Prosecco Brut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NV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B-PRONV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$24.49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Prosecco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B-ROS24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$32.95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Rosé Prosecco Mini 200ml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B-ROS24-200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$10.82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Cantina Gorgo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Lake Garda, Italy</a:t>
            </a:r>
            <a:endParaRPr lang="en-US" sz="11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Bardolino Chiaretto Rosé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CG-BAR23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$34.07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Dandelion Vineyards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McLaren Vale, Australia</a:t>
            </a:r>
            <a:endParaRPr lang="en-US" sz="11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Lioness of McLaren Vale Shiraz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DV-LIO21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$37.82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Forager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Marlborough, New Zealand</a:t>
            </a:r>
            <a:endParaRPr lang="en-US" sz="11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2025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F-CHA25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$27.94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Heidsieck &amp; Co Monopole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Champagne, France</a:t>
            </a:r>
            <a:endParaRPr lang="en-US" sz="11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Blue Top NV Champagne with Gift Box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—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HCM-BLUNV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$31.94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Jackson Estate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Sonoma, USA</a:t>
            </a:r>
            <a:endParaRPr lang="en-US" sz="11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Camelot Highlands Chardonnay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JE-CAM23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$27.01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7F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80467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40595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Jip Jip Rocks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D968F"/>
                </a:solidFill>
              </a:rPr>
              <a:t>Australia</a:t>
            </a:r>
            <a:endParaRPr lang="en-US" sz="11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371600"/>
          <a:ext cx="8046720" cy="914400"/>
        </p:xfrm>
        <a:graphic>
          <a:graphicData uri="http://schemas.openxmlformats.org/drawingml/2006/table">
            <a:tbl>
              <a:tblPr/>
              <a:tblGrid>
                <a:gridCol w="2011680"/>
                <a:gridCol w="2011680"/>
                <a:gridCol w="2011680"/>
                <a:gridCol w="2011680"/>
              </a:tblGrid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Wine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Vintage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SKU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8D968F"/>
                          </a:solidFill>
                        </a:rPr>
                        <a:t>Level C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9260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Cabernet Sauvignon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5D6B64"/>
                          </a:solidFill>
                        </a:rPr>
                        <a:t>2020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5D6B64"/>
                          </a:solidFill>
                          <a:latin typeface="Courier New" pitchFamily="34" charset="0"/>
                          <a:ea typeface="Courier New" pitchFamily="34" charset="-122"/>
                          <a:cs typeface="Courier New" pitchFamily="34" charset="-120"/>
                        </a:rPr>
                        <a:t>JJR-CAB20</a:t>
                      </a:r>
                      <a:endParaRPr lang="en-US" sz="900" dirty="0">
                        <a:latin typeface="Courier New" charset="0"/>
                        <a:ea typeface="Courier New" charset="0"/>
                        <a:cs typeface="Courier New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1B2A25"/>
                          </a:solidFill>
                        </a:rPr>
                        <a:t>$43.73</a:t>
                      </a:r>
                      <a:endParaRPr lang="en-US" sz="11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BE5D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4800600"/>
            <a:ext cx="80467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A8B2AC"/>
                </a:solidFill>
              </a:rPr>
              <a:t>Generated from the Procure Product Master — approved data only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25</Slides>
  <Notes>25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</vt:vector>
  </TitlesOfParts>
  <Company>Procure Wine Merchants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Procure Portfolio</dc:title>
  <dc:subject>PptxGenJS Presentation</dc:subject>
  <dc:creator>Procure Product Master</dc:creator>
  <cp:lastModifiedBy>Procure Product Master</cp:lastModifiedBy>
  <cp:revision>1</cp:revision>
  <dcterms:created xsi:type="dcterms:W3CDTF">2026-08-31T00:38:10Z</dcterms:created>
  <dcterms:modified xsi:type="dcterms:W3CDTF">2026-08-31T00:38:10Z</dcterms:modified>
</cp:coreProperties>
</file>